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824" r:id="rId4"/>
  </p:sldMasterIdLst>
  <p:notesMasterIdLst>
    <p:notesMasterId r:id="rId7"/>
  </p:notesMasterIdLst>
  <p:sldIdLst>
    <p:sldId id="259" r:id="rId5"/>
    <p:sldId id="260" r:id="rId6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76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3720" userDrawn="1">
          <p15:clr>
            <a:srgbClr val="A4A3A4"/>
          </p15:clr>
        </p15:guide>
        <p15:guide id="4" pos="144" userDrawn="1">
          <p15:clr>
            <a:srgbClr val="A4A3A4"/>
          </p15:clr>
        </p15:guide>
        <p15:guide id="5" orient="horz" pos="1392" userDrawn="1">
          <p15:clr>
            <a:srgbClr val="A4A3A4"/>
          </p15:clr>
        </p15:guide>
        <p15:guide id="6" pos="75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7F6851C-0483-A4C8-B914-5A959BB5FF16}" v="71" dt="2020-08-17T19:01:09.6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50" y="396"/>
      </p:cViewPr>
      <p:guideLst>
        <p:guide orient="horz" pos="4176"/>
        <p:guide pos="3840"/>
        <p:guide pos="3720"/>
        <p:guide pos="144"/>
        <p:guide orient="horz" pos="1392"/>
        <p:guide pos="75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D74F38-D501-4948-8FE9-9953A7BB9DAD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3D12A6-C161-464B-9229-F7F57180F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128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8/17/2020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949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8/17/2020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978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8/17/2020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2348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8/17/2020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2270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8/17/2020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9504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8/17/2020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110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8/17/2020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74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8/17/2020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509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8/17/2020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963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8/17/2020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680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8/17/2020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443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8/17/2020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113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8/17/2020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057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8/17/2020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411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8/17/2020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6135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825" r:id="rId1"/>
    <p:sldLayoutId id="2147484826" r:id="rId2"/>
    <p:sldLayoutId id="2147484827" r:id="rId3"/>
    <p:sldLayoutId id="2147484828" r:id="rId4"/>
    <p:sldLayoutId id="2147484829" r:id="rId5"/>
    <p:sldLayoutId id="2147484830" r:id="rId6"/>
    <p:sldLayoutId id="2147484831" r:id="rId7"/>
    <p:sldLayoutId id="2147484832" r:id="rId8"/>
    <p:sldLayoutId id="2147484833" r:id="rId9"/>
    <p:sldLayoutId id="2147484834" r:id="rId10"/>
    <p:sldLayoutId id="2147484835" r:id="rId11"/>
    <p:sldLayoutId id="2147484836" r:id="rId12"/>
    <p:sldLayoutId id="2147484837" r:id="rId13"/>
    <p:sldLayoutId id="2147484838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://www.cvesd.org/" TargetMode="External"/><Relationship Id="rId7" Type="http://schemas.openxmlformats.org/officeDocument/2006/relationships/hyperlink" Target="https://www.cristiansbigheart.org/" TargetMode="External"/><Relationship Id="rId2" Type="http://schemas.openxmlformats.org/officeDocument/2006/relationships/hyperlink" Target="http://www.cvesd.org/home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www.chulavistalibrary.com/" TargetMode="External"/><Relationship Id="rId5" Type="http://schemas.openxmlformats.org/officeDocument/2006/relationships/hyperlink" Target="http://Cphttps:/2020census.gov/" TargetMode="External"/><Relationship Id="rId4" Type="http://schemas.openxmlformats.org/officeDocument/2006/relationships/hyperlink" Target="https://www.c2sdk.org/" TargetMode="External"/><Relationship Id="rId9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9718" y="0"/>
            <a:ext cx="8528701" cy="1430574"/>
          </a:xfrm>
        </p:spPr>
        <p:txBody>
          <a:bodyPr>
            <a:normAutofit fontScale="90000"/>
          </a:bodyPr>
          <a:lstStyle/>
          <a:p>
            <a:pPr algn="ctr"/>
            <a:r>
              <a:rPr lang="en-US" spc="-150" dirty="0"/>
              <a:t>Resources and Events </a:t>
            </a:r>
            <a:br>
              <a:rPr lang="en-US" spc="-150" dirty="0"/>
            </a:br>
            <a:r>
              <a:rPr lang="en-US" spc="-150"/>
              <a:t>for August/September 2020</a:t>
            </a:r>
            <a:br>
              <a:rPr lang="en-US" spc="-150" dirty="0"/>
            </a:br>
            <a:r>
              <a:rPr lang="en-US" sz="1800" spc="-150" dirty="0"/>
              <a:t>Student, Family, Community &amp; Instruction Department 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747" y="1430573"/>
            <a:ext cx="4523927" cy="443775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/>
              <a:t>CVESD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313" y="1981196"/>
            <a:ext cx="6450979" cy="4876804"/>
          </a:xfrm>
        </p:spPr>
        <p:txBody>
          <a:bodyPr>
            <a:noAutofit/>
          </a:bodyPr>
          <a:lstStyle/>
          <a:p>
            <a:r>
              <a:rPr lang="en-US" b="1" dirty="0"/>
              <a:t>COVID Updates on Messages from Superintendent, Meal Service   locations, FAQ’s:</a:t>
            </a:r>
            <a:r>
              <a:rPr lang="en-US" sz="1600" b="1" dirty="0">
                <a:solidFill>
                  <a:srgbClr val="FFFFFF"/>
                </a:solidFill>
              </a:rPr>
              <a:t>  </a:t>
            </a:r>
            <a:r>
              <a:rPr lang="en-US" sz="1600" dirty="0">
                <a:solidFill>
                  <a:srgbClr val="FFFFFF"/>
                </a:solidFill>
              </a:rPr>
              <a:t>website banner </a:t>
            </a:r>
            <a:r>
              <a:rPr lang="en-US" u="sng" dirty="0">
                <a:solidFill>
                  <a:schemeClr val="accent2"/>
                </a:solidFill>
                <a:effectLst/>
                <a:latin typeface="Calibri"/>
                <a:ea typeface="Calibri" panose="020F0502020204030204" pitchFamily="34" charset="0"/>
                <a:cs typeface="Times New Roman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www.cvesd.org/home</a:t>
            </a:r>
            <a:endParaRPr lang="en-US" dirty="0">
              <a:solidFill>
                <a:schemeClr val="accent2"/>
              </a:solidFill>
              <a:latin typeface="Calibri"/>
              <a:cs typeface="Times New Roman"/>
            </a:endParaRPr>
          </a:p>
          <a:p>
            <a:r>
              <a:rPr lang="en-US" b="1">
                <a:solidFill>
                  <a:srgbClr val="FFFFFF"/>
                </a:solidFill>
                <a:latin typeface="Calibri"/>
                <a:cs typeface="Times New Roman"/>
              </a:rPr>
              <a:t>Virtual School Readiness Classes ( Eng/Span)  start Sept.14th </a:t>
            </a:r>
            <a:endParaRPr lang="en-US" b="1" dirty="0">
              <a:solidFill>
                <a:srgbClr val="FFFFFF"/>
              </a:solidFill>
              <a:latin typeface="Calibri"/>
              <a:cs typeface="Times New Roman"/>
            </a:endParaRPr>
          </a:p>
          <a:p>
            <a:r>
              <a:rPr lang="en-US" b="1" dirty="0" err="1"/>
              <a:t>Youtube</a:t>
            </a:r>
            <a:r>
              <a:rPr lang="en-US" b="1" dirty="0"/>
              <a:t> Channels:</a:t>
            </a:r>
            <a:r>
              <a:rPr lang="en-US" dirty="0"/>
              <a:t> </a:t>
            </a:r>
            <a:r>
              <a:rPr lang="en-US" sz="1600" dirty="0"/>
              <a:t>CVESD PE ( Physical Ed./Health &amp; Wellness), CVESD VAPA (Visual &amp; Performing Arts), CVESD MTSS ( Mental Health Quick Tip of Co regulation)</a:t>
            </a:r>
            <a:endParaRPr lang="en-US" sz="1400" dirty="0"/>
          </a:p>
          <a:p>
            <a:pPr>
              <a:buClr>
                <a:srgbClr val="BCD0E0"/>
              </a:buClr>
            </a:pPr>
            <a:r>
              <a:rPr lang="en-US" b="1" dirty="0"/>
              <a:t>Social Emotional Learning Resources:</a:t>
            </a:r>
            <a:r>
              <a:rPr lang="en-US" sz="1600" b="1" dirty="0"/>
              <a:t> </a:t>
            </a:r>
            <a:r>
              <a:rPr lang="en-US" sz="1400" dirty="0">
                <a:solidFill>
                  <a:schemeClr val="accent2"/>
                </a:solidFill>
              </a:rPr>
              <a:t>www.cvesd.org&gt;parents&gt;my child’s learning&gt; social emotional learning</a:t>
            </a:r>
            <a:endParaRPr lang="en-US" sz="1400">
              <a:solidFill>
                <a:schemeClr val="accent2"/>
              </a:solidFill>
            </a:endParaRPr>
          </a:p>
          <a:p>
            <a:pPr>
              <a:buClr>
                <a:srgbClr val="BCD0E0"/>
              </a:buClr>
            </a:pPr>
            <a:r>
              <a:rPr lang="en-US" b="1" u="sng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Enrollment:</a:t>
            </a:r>
            <a:r>
              <a:rPr lang="en-US" b="1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www.cvesd.org</a:t>
            </a:r>
            <a:r>
              <a:rPr lang="en-US" b="1" dirty="0">
                <a:solidFill>
                  <a:schemeClr val="accent2"/>
                </a:solidFill>
              </a:rPr>
              <a:t>&gt; </a:t>
            </a:r>
            <a:r>
              <a:rPr lang="en-US" b="1" dirty="0"/>
              <a:t>PARENTS tab&gt; </a:t>
            </a:r>
            <a:br>
              <a:rPr lang="en-US" b="1" dirty="0"/>
            </a:br>
            <a:r>
              <a:rPr lang="en-US" b="1" dirty="0"/>
              <a:t>Welcome to Enrollment tab</a:t>
            </a:r>
          </a:p>
          <a:p>
            <a:pPr>
              <a:buClr>
                <a:srgbClr val="BCD0E0"/>
              </a:buClr>
            </a:pPr>
            <a:r>
              <a:rPr lang="en-US" b="1" dirty="0"/>
              <a:t>Parent Help Line for Office 365/TEAMs:</a:t>
            </a:r>
            <a:r>
              <a:rPr lang="en-US" sz="1600"/>
              <a:t> (619) 409-6638         Monday through Friday, 8:00 a.m. – 5:00 p.m., </a:t>
            </a:r>
            <a:r>
              <a:rPr lang="en-US" sz="1600" dirty="0"/>
              <a:t>leave message to receive call back.</a:t>
            </a:r>
          </a:p>
          <a:p>
            <a:pPr>
              <a:buClr>
                <a:srgbClr val="BCD0E0"/>
              </a:buClr>
            </a:pPr>
            <a:endParaRPr lang="en-US" sz="1600" b="1" dirty="0"/>
          </a:p>
          <a:p>
            <a:pPr>
              <a:buClr>
                <a:srgbClr val="BCD0E0"/>
              </a:buClr>
            </a:pPr>
            <a:endParaRPr lang="en-US" sz="1400" dirty="0"/>
          </a:p>
          <a:p>
            <a:pPr marL="0" indent="0">
              <a:buClr>
                <a:srgbClr val="BCD0E0"/>
              </a:buClr>
              <a:buNone/>
            </a:pPr>
            <a:endParaRPr lang="en-US" dirty="0">
              <a:solidFill>
                <a:schemeClr val="tx1"/>
              </a:solidFill>
            </a:endParaRPr>
          </a:p>
          <a:p>
            <a:pPr>
              <a:buClr>
                <a:srgbClr val="BCD0E0"/>
              </a:buClr>
            </a:pP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9544" y="1392572"/>
            <a:ext cx="5946074" cy="443774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2400" b="1" dirty="0"/>
              <a:t>Community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92292" y="1912350"/>
            <a:ext cx="5699708" cy="4582194"/>
          </a:xfrm>
        </p:spPr>
        <p:txBody>
          <a:bodyPr>
            <a:normAutofit lnSpcReduction="10000"/>
          </a:bodyPr>
          <a:lstStyle/>
          <a:p>
            <a:pPr>
              <a:buClr>
                <a:srgbClr val="BCD0E0"/>
              </a:buClr>
            </a:pPr>
            <a:r>
              <a:rPr lang="en-US" b="1" dirty="0"/>
              <a:t>Open Family Resource Centers:</a:t>
            </a:r>
            <a:br>
              <a:rPr lang="en-US" b="1" dirty="0"/>
            </a:br>
            <a:r>
              <a:rPr lang="en-US" sz="1400" dirty="0"/>
              <a:t>Open Door at Palomar High  (619)470-4840</a:t>
            </a:r>
            <a:br>
              <a:rPr lang="en-US" sz="1400" dirty="0"/>
            </a:br>
            <a:r>
              <a:rPr lang="en-US" sz="1400" dirty="0"/>
              <a:t>Beacon at Vista Square Elem. (619) 422-9208</a:t>
            </a:r>
            <a:br>
              <a:rPr lang="en-US" sz="1400" dirty="0"/>
            </a:br>
            <a:r>
              <a:rPr lang="en-US" sz="1400" dirty="0"/>
              <a:t>New Directions at Rice Elem. (619) 691-5301</a:t>
            </a:r>
          </a:p>
          <a:p>
            <a:pPr>
              <a:buClr>
                <a:srgbClr val="BCD0E0"/>
              </a:buClr>
            </a:pPr>
            <a:r>
              <a:rPr lang="en-US" b="1" dirty="0"/>
              <a:t>Computer2kids, low cost computers. </a:t>
            </a:r>
            <a:r>
              <a:rPr lang="en-US" dirty="0"/>
              <a:t>      </a:t>
            </a:r>
            <a:r>
              <a:rPr lang="en-US" sz="2600" dirty="0"/>
              <a:t> </a:t>
            </a:r>
            <a:br>
              <a:rPr lang="en-US" sz="2600" dirty="0"/>
            </a:br>
            <a:r>
              <a:rPr lang="en-US" sz="1400" dirty="0"/>
              <a:t>$50-$150, includes one year of Technical Support, with  Micro Soft Office. Register today by: </a:t>
            </a:r>
            <a:r>
              <a:rPr lang="en-US" sz="1400" u="sng" dirty="0">
                <a:solidFill>
                  <a:schemeClr val="accent2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www.c2sdk.org </a:t>
            </a:r>
            <a:r>
              <a:rPr lang="en-US" sz="1400" u="sng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( 2 week backlog, pick at </a:t>
            </a:r>
            <a:r>
              <a:rPr lang="es-ES" sz="1400" dirty="0"/>
              <a:t>8324 Miramar Mall, San Diego, CA 92121)</a:t>
            </a:r>
          </a:p>
          <a:p>
            <a:pPr>
              <a:buClr>
                <a:srgbClr val="BCD0E0"/>
              </a:buClr>
            </a:pPr>
            <a:r>
              <a:rPr lang="es-ES" dirty="0">
                <a:solidFill>
                  <a:schemeClr val="accent2"/>
                </a:solidFill>
                <a:ea typeface="+mn-lt"/>
                <a:cs typeface="+mn-lt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https://2020census.gov/</a:t>
            </a:r>
            <a:r>
              <a:rPr lang="es-ES" dirty="0">
                <a:ea typeface="+mn-lt"/>
                <a:cs typeface="+mn-lt"/>
              </a:rPr>
              <a:t>  </a:t>
            </a:r>
            <a:r>
              <a:rPr lang="es-ES" sz="1600" dirty="0">
                <a:ea typeface="+mn-lt"/>
                <a:cs typeface="+mn-lt"/>
              </a:rPr>
              <a:t>(email, </a:t>
            </a:r>
            <a:r>
              <a:rPr lang="es-ES" sz="1600" err="1">
                <a:ea typeface="+mn-lt"/>
                <a:cs typeface="+mn-lt"/>
              </a:rPr>
              <a:t>phone</a:t>
            </a:r>
            <a:r>
              <a:rPr lang="es-ES" sz="1600" dirty="0">
                <a:ea typeface="+mn-lt"/>
                <a:cs typeface="+mn-lt"/>
              </a:rPr>
              <a:t>, mail)</a:t>
            </a:r>
          </a:p>
          <a:p>
            <a:pPr>
              <a:buClr>
                <a:srgbClr val="BCD0E0"/>
              </a:buClr>
            </a:pPr>
            <a:r>
              <a:rPr lang="es-ES" sz="1600" u="sng" dirty="0">
                <a:solidFill>
                  <a:schemeClr val="accent2"/>
                </a:solidFill>
                <a:ea typeface="+mn-lt"/>
                <a:cs typeface="+mn-lt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www.chulavistalibrary.com</a:t>
            </a:r>
            <a:r>
              <a:rPr lang="es-ES" sz="1600" u="sng" dirty="0">
                <a:solidFill>
                  <a:schemeClr val="accent2"/>
                </a:solidFill>
                <a:ea typeface="+mn-lt"/>
                <a:cs typeface="+mn-lt"/>
              </a:rPr>
              <a:t> </a:t>
            </a:r>
            <a:r>
              <a:rPr lang="es-ES" sz="1600" u="sng" dirty="0">
                <a:ea typeface="+mn-lt"/>
                <a:cs typeface="+mn-lt"/>
              </a:rPr>
              <a:t>(</a:t>
            </a:r>
            <a:r>
              <a:rPr lang="es-ES" sz="1600" dirty="0">
                <a:ea typeface="+mn-lt"/>
                <a:cs typeface="+mn-lt"/>
              </a:rPr>
              <a:t>tutor.com </a:t>
            </a:r>
            <a:r>
              <a:rPr lang="es-ES" sz="1600" dirty="0" err="1">
                <a:ea typeface="+mn-lt"/>
                <a:cs typeface="+mn-lt"/>
              </a:rPr>
              <a:t>for</a:t>
            </a:r>
            <a:r>
              <a:rPr lang="es-ES" sz="1600" dirty="0">
                <a:ea typeface="+mn-lt"/>
                <a:cs typeface="+mn-lt"/>
              </a:rPr>
              <a:t> k-12)</a:t>
            </a:r>
            <a:endParaRPr lang="es-ES" sz="1600" dirty="0"/>
          </a:p>
          <a:p>
            <a:pPr>
              <a:buClr>
                <a:srgbClr val="BCD0E0"/>
              </a:buClr>
            </a:pPr>
            <a:r>
              <a:rPr lang="es-ES" b="1" dirty="0" err="1"/>
              <a:t>Christian's</a:t>
            </a:r>
            <a:r>
              <a:rPr lang="es-ES" b="1" dirty="0"/>
              <a:t> Big Heart 5k Virtual, </a:t>
            </a:r>
            <a:br>
              <a:rPr lang="es-ES" b="1" dirty="0"/>
            </a:br>
            <a:r>
              <a:rPr lang="es-ES" b="1" dirty="0" err="1"/>
              <a:t>Aug</a:t>
            </a:r>
            <a:r>
              <a:rPr lang="es-ES" b="1" dirty="0"/>
              <a:t>. 29th-Sept. 2nd  </a:t>
            </a:r>
            <a:r>
              <a:rPr lang="es-ES" sz="1600" b="1" dirty="0"/>
              <a:t> </a:t>
            </a:r>
            <a:br>
              <a:rPr lang="es-ES" sz="1600" b="1" dirty="0"/>
            </a:br>
            <a:r>
              <a:rPr lang="es-ES" sz="1600" dirty="0">
                <a:solidFill>
                  <a:schemeClr val="accent2"/>
                </a:solidFill>
                <a:ea typeface="+mn-lt"/>
                <a:cs typeface="+mn-lt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https://www.cristiansbigheart.org/</a:t>
            </a:r>
            <a:r>
              <a:rPr lang="es-ES" sz="1600" b="1" dirty="0">
                <a:solidFill>
                  <a:schemeClr val="accent2"/>
                </a:solidFill>
              </a:rPr>
              <a:t> </a:t>
            </a:r>
            <a:r>
              <a:rPr lang="es-ES" b="1" dirty="0">
                <a:solidFill>
                  <a:schemeClr val="accent2"/>
                </a:solidFill>
              </a:rPr>
              <a:t>   </a:t>
            </a:r>
          </a:p>
          <a:p>
            <a:pPr>
              <a:buClr>
                <a:srgbClr val="BCD0E0"/>
              </a:buClr>
            </a:pPr>
            <a:r>
              <a:rPr lang="en-US" b="1" dirty="0"/>
              <a:t>Call 2-11 for Up to Date County Resources</a:t>
            </a:r>
            <a:endParaRPr lang="en-US" sz="1700" dirty="0"/>
          </a:p>
          <a:p>
            <a:pPr marL="0" indent="0">
              <a:buClr>
                <a:srgbClr val="BCD0E0"/>
              </a:buClr>
              <a:buNone/>
            </a:pPr>
            <a:endParaRPr lang="en-US" sz="1500" dirty="0">
              <a:solidFill>
                <a:srgbClr val="92D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4747" y="6581001"/>
            <a:ext cx="118081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           </a:t>
            </a:r>
            <a:r>
              <a:rPr lang="en-US" sz="1200" b="1" dirty="0"/>
              <a:t>                                                                                  </a:t>
            </a:r>
            <a:r>
              <a:rPr lang="en-US" sz="1000" b="1" dirty="0"/>
              <a:t> Prepared by Angelica Maldonado, Parent Engagement Liaison  (619) 425-9600 Ext. 1465, angelica.maldonado@cvesd.org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F7B85A7-4AFD-CE49-8184-8170CBE29DCB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104" y="102348"/>
            <a:ext cx="1457788" cy="145778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343931" y="188805"/>
            <a:ext cx="1648994" cy="120376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13FAA4E-5410-4196-A13D-CDC113D26173}"/>
              </a:ext>
            </a:extLst>
          </p:cNvPr>
          <p:cNvSpPr txBox="1"/>
          <p:nvPr/>
        </p:nvSpPr>
        <p:spPr>
          <a:xfrm>
            <a:off x="7675859" y="223995"/>
            <a:ext cx="3287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7662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6D9EE8-345F-430A-9572-39CD4C900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8894" y="447188"/>
            <a:ext cx="9783104" cy="1078026"/>
          </a:xfrm>
        </p:spPr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08D7EE-930D-491E-A018-67CF0C12240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4E955E-73CB-4A64-9DAC-926DBBAF6B4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813F4E-24CD-462B-A64F-F97B980555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15481A-D0E3-4902-9971-717B23808258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1869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F03B5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ACECE1E4-636E-48DB-87ED-4A76DC93378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F62B3B3FC26F4C9211A9EA9BE508DE" ma:contentTypeVersion="11" ma:contentTypeDescription="Create a new document." ma:contentTypeScope="" ma:versionID="bd0966ff0ab3337939b9bd65a0d4d06f">
  <xsd:schema xmlns:xsd="http://www.w3.org/2001/XMLSchema" xmlns:xs="http://www.w3.org/2001/XMLSchema" xmlns:p="http://schemas.microsoft.com/office/2006/metadata/properties" xmlns:ns3="129945a0-69f0-4df0-89c5-7a6f9596d2f9" xmlns:ns4="bc83359b-0ef7-442c-9cb9-97b56264cd48" targetNamespace="http://schemas.microsoft.com/office/2006/metadata/properties" ma:root="true" ma:fieldsID="679260fccd2b0a3acfcc68bf51e7a639" ns3:_="" ns4:_="">
    <xsd:import namespace="129945a0-69f0-4df0-89c5-7a6f9596d2f9"/>
    <xsd:import namespace="bc83359b-0ef7-442c-9cb9-97b56264cd48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9945a0-69f0-4df0-89c5-7a6f9596d2f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83359b-0ef7-442c-9cb9-97b56264cd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65CDF4E-3711-46C4-B7AE-B9C56534CE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29945a0-69f0-4df0-89c5-7a6f9596d2f9"/>
    <ds:schemaRef ds:uri="bc83359b-0ef7-442c-9cb9-97b56264cd4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B1817F7-23CE-447E-9C22-E6DAFB988D2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9A16865-3625-4351-8D3C-C389DB1B1B1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29372</TotalTime>
  <Words>308</Words>
  <Application>Microsoft Office PowerPoint</Application>
  <PresentationFormat>Widescreen</PresentationFormat>
  <Paragraphs>18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Quotable</vt:lpstr>
      <vt:lpstr>Resources and Events  for August/September 2020 Student, Family, Community &amp; Instruction Department 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Maldonado, Angelica</dc:creator>
  <cp:lastModifiedBy>Maldonado, Angelica</cp:lastModifiedBy>
  <cp:revision>908</cp:revision>
  <cp:lastPrinted>2020-08-14T23:37:58Z</cp:lastPrinted>
  <dcterms:created xsi:type="dcterms:W3CDTF">2013-07-15T20:26:40Z</dcterms:created>
  <dcterms:modified xsi:type="dcterms:W3CDTF">2020-08-17T19:09:17Z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0x01010081F62B3B3FC26F4C9211A9EA9BE508DE</vt:lpwstr>
  </property>
</Properties>
</file>