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84" r:id="rId4"/>
  </p:sldMasterIdLst>
  <p:notesMasterIdLst>
    <p:notesMasterId r:id="rId7"/>
  </p:notesMasterIdLst>
  <p:sldIdLst>
    <p:sldId id="260" r:id="rId5"/>
    <p:sldId id="259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6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720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1392" userDrawn="1">
          <p15:clr>
            <a:srgbClr val="A4A3A4"/>
          </p15:clr>
        </p15:guide>
        <p15:guide id="6" pos="7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7E7B85-EBE3-41CE-8D74-EBEE1CDD72C0}" v="10" dt="2020-10-13T21:50:11.6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372"/>
      </p:cViewPr>
      <p:guideLst>
        <p:guide orient="horz" pos="4176"/>
        <p:guide pos="3840"/>
        <p:guide pos="3720"/>
        <p:guide pos="144"/>
        <p:guide orient="horz" pos="1392"/>
        <p:guide pos="7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donado, Angelica" userId="0de64888-2b8c-4c52-9112-d77a05d283c7" providerId="ADAL" clId="{AE7E7B85-EBE3-41CE-8D74-EBEE1CDD72C0}"/>
    <pc:docChg chg="custSel modSld">
      <pc:chgData name="Maldonado, Angelica" userId="0de64888-2b8c-4c52-9112-d77a05d283c7" providerId="ADAL" clId="{AE7E7B85-EBE3-41CE-8D74-EBEE1CDD72C0}" dt="2020-10-13T22:47:17.265" v="1075" actId="1076"/>
      <pc:docMkLst>
        <pc:docMk/>
      </pc:docMkLst>
      <pc:sldChg chg="addSp modSp mod">
        <pc:chgData name="Maldonado, Angelica" userId="0de64888-2b8c-4c52-9112-d77a05d283c7" providerId="ADAL" clId="{AE7E7B85-EBE3-41CE-8D74-EBEE1CDD72C0}" dt="2020-10-13T22:47:17.265" v="1075" actId="1076"/>
        <pc:sldMkLst>
          <pc:docMk/>
          <pc:sldMk cId="2257662264" sldId="259"/>
        </pc:sldMkLst>
        <pc:picChg chg="add mod">
          <ac:chgData name="Maldonado, Angelica" userId="0de64888-2b8c-4c52-9112-d77a05d283c7" providerId="ADAL" clId="{AE7E7B85-EBE3-41CE-8D74-EBEE1CDD72C0}" dt="2020-10-13T22:47:17.265" v="1075" actId="1076"/>
          <ac:picMkLst>
            <pc:docMk/>
            <pc:sldMk cId="2257662264" sldId="259"/>
            <ac:picMk id="11" creationId="{42F5FFE4-2E45-47D7-B589-CD2ED3BCC054}"/>
          </ac:picMkLst>
        </pc:picChg>
      </pc:sldChg>
      <pc:sldChg chg="addSp modSp mod">
        <pc:chgData name="Maldonado, Angelica" userId="0de64888-2b8c-4c52-9112-d77a05d283c7" providerId="ADAL" clId="{AE7E7B85-EBE3-41CE-8D74-EBEE1CDD72C0}" dt="2020-10-13T18:03:10.979" v="1061" actId="20577"/>
        <pc:sldMkLst>
          <pc:docMk/>
          <pc:sldMk cId="1112098515" sldId="260"/>
        </pc:sldMkLst>
        <pc:spChg chg="mod">
          <ac:chgData name="Maldonado, Angelica" userId="0de64888-2b8c-4c52-9112-d77a05d283c7" providerId="ADAL" clId="{AE7E7B85-EBE3-41CE-8D74-EBEE1CDD72C0}" dt="2020-10-02T18:00:06.578" v="9" actId="20577"/>
          <ac:spMkLst>
            <pc:docMk/>
            <pc:sldMk cId="1112098515" sldId="260"/>
            <ac:spMk id="2" creationId="{00000000-0000-0000-0000-000000000000}"/>
          </ac:spMkLst>
        </pc:spChg>
        <pc:spChg chg="mod">
          <ac:chgData name="Maldonado, Angelica" userId="0de64888-2b8c-4c52-9112-d77a05d283c7" providerId="ADAL" clId="{AE7E7B85-EBE3-41CE-8D74-EBEE1CDD72C0}" dt="2020-10-13T17:47:59.034" v="669" actId="20577"/>
          <ac:spMkLst>
            <pc:docMk/>
            <pc:sldMk cId="1112098515" sldId="260"/>
            <ac:spMk id="4" creationId="{00000000-0000-0000-0000-000000000000}"/>
          </ac:spMkLst>
        </pc:spChg>
        <pc:spChg chg="mod">
          <ac:chgData name="Maldonado, Angelica" userId="0de64888-2b8c-4c52-9112-d77a05d283c7" providerId="ADAL" clId="{AE7E7B85-EBE3-41CE-8D74-EBEE1CDD72C0}" dt="2020-10-13T18:03:10.979" v="1061" actId="20577"/>
          <ac:spMkLst>
            <pc:docMk/>
            <pc:sldMk cId="1112098515" sldId="260"/>
            <ac:spMk id="6" creationId="{00000000-0000-0000-0000-000000000000}"/>
          </ac:spMkLst>
        </pc:spChg>
        <pc:picChg chg="add mod">
          <ac:chgData name="Maldonado, Angelica" userId="0de64888-2b8c-4c52-9112-d77a05d283c7" providerId="ADAL" clId="{AE7E7B85-EBE3-41CE-8D74-EBEE1CDD72C0}" dt="2020-10-13T17:51:13.556" v="677" actId="1076"/>
          <ac:picMkLst>
            <pc:docMk/>
            <pc:sldMk cId="1112098515" sldId="260"/>
            <ac:picMk id="12" creationId="{222BF9DB-0963-4313-B09B-CBAABAAD642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74F38-D501-4948-8FE9-9953A7BB9DA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D12A6-C161-464B-9229-F7F57180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28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410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29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322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44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657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51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89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71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28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28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07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261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5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2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9898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885" r:id="rId1"/>
    <p:sldLayoutId id="2147484886" r:id="rId2"/>
    <p:sldLayoutId id="2147484887" r:id="rId3"/>
    <p:sldLayoutId id="2147484888" r:id="rId4"/>
    <p:sldLayoutId id="2147484889" r:id="rId5"/>
    <p:sldLayoutId id="2147484890" r:id="rId6"/>
    <p:sldLayoutId id="2147484891" r:id="rId7"/>
    <p:sldLayoutId id="2147484892" r:id="rId8"/>
    <p:sldLayoutId id="2147484893" r:id="rId9"/>
    <p:sldLayoutId id="2147484894" r:id="rId10"/>
    <p:sldLayoutId id="2147484895" r:id="rId11"/>
    <p:sldLayoutId id="2147484896" r:id="rId12"/>
    <p:sldLayoutId id="2147484897" r:id="rId13"/>
    <p:sldLayoutId id="2147484898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cvesd.org/cms/One.aspx?portalId=412034&amp;pageId=14676579" TargetMode="External"/><Relationship Id="rId7" Type="http://schemas.openxmlformats.org/officeDocument/2006/relationships/hyperlink" Target="https://lwvsdforums.org/Oct20" TargetMode="External"/><Relationship Id="rId2" Type="http://schemas.openxmlformats.org/officeDocument/2006/relationships/hyperlink" Target="http://www.cvesd.org/home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chulavistalibrary.com/" TargetMode="External"/><Relationship Id="rId11" Type="http://schemas.openxmlformats.org/officeDocument/2006/relationships/hyperlink" Target="http://www.publicdomainfiles.com/show_file.php?id=13951578617666" TargetMode="External"/><Relationship Id="rId5" Type="http://schemas.openxmlformats.org/officeDocument/2006/relationships/hyperlink" Target="http://Cphttps:/2020census.gov/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s://www.c2sdk.org/" TargetMode="Externa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hulavistalibrary.com/" TargetMode="External"/><Relationship Id="rId13" Type="http://schemas.openxmlformats.org/officeDocument/2006/relationships/hyperlink" Target="http://www.publicdomainfiles.com/show_file.php?id=13951578617666" TargetMode="External"/><Relationship Id="rId3" Type="http://schemas.openxmlformats.org/officeDocument/2006/relationships/hyperlink" Target="https://www.cvesd.org/cms/One.aspx?portalId=412034&amp;pageId=14676579" TargetMode="External"/><Relationship Id="rId7" Type="http://schemas.openxmlformats.org/officeDocument/2006/relationships/hyperlink" Target="https://2020census.gov/" TargetMode="External"/><Relationship Id="rId12" Type="http://schemas.openxmlformats.org/officeDocument/2006/relationships/image" Target="../media/image4.png"/><Relationship Id="rId2" Type="http://schemas.openxmlformats.org/officeDocument/2006/relationships/hyperlink" Target="http://www.cvesd.org/home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c2sdk.org/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www.cvesd.org/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www.cvesd.org/parents/my_childs_learning/social_emotional_learning___s_e_l_" TargetMode="External"/><Relationship Id="rId9" Type="http://schemas.openxmlformats.org/officeDocument/2006/relationships/hyperlink" Target="https://eefkids.org/event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9718" y="0"/>
            <a:ext cx="8528701" cy="1430574"/>
          </a:xfrm>
        </p:spPr>
        <p:txBody>
          <a:bodyPr>
            <a:normAutofit fontScale="90000"/>
          </a:bodyPr>
          <a:lstStyle/>
          <a:p>
            <a:pPr algn="ctr"/>
            <a:r>
              <a:rPr lang="en-US" spc="-150" dirty="0"/>
              <a:t>Resources and Events </a:t>
            </a:r>
            <a:br>
              <a:rPr lang="en-US" spc="-150" dirty="0"/>
            </a:br>
            <a:r>
              <a:rPr lang="en-US" spc="-150" dirty="0"/>
              <a:t>for October/November 2020</a:t>
            </a:r>
            <a:br>
              <a:rPr lang="en-US" spc="-150" dirty="0"/>
            </a:br>
            <a:r>
              <a:rPr lang="en-US" sz="1800" spc="-150" dirty="0"/>
              <a:t>Student, Family, Community &amp; Instruction Department 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747" y="1430573"/>
            <a:ext cx="4523927" cy="44377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CVESD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13" y="1981196"/>
            <a:ext cx="6450979" cy="4876804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</a:pPr>
            <a:r>
              <a:rPr lang="en-US" b="1" dirty="0"/>
              <a:t>Distance Learning Resources for Parents : Below </a:t>
            </a:r>
            <a:r>
              <a:rPr lang="en-US" sz="1600" dirty="0">
                <a:solidFill>
                  <a:srgbClr val="FFFFFF"/>
                </a:solidFill>
              </a:rPr>
              <a:t>website banner and Quick links </a:t>
            </a:r>
            <a:r>
              <a:rPr lang="en-US" u="sng" dirty="0">
                <a:solidFill>
                  <a:srgbClr val="00B0F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www.cvesd.org/home</a:t>
            </a:r>
            <a:endParaRPr lang="en-US" dirty="0">
              <a:solidFill>
                <a:srgbClr val="00B0F0"/>
              </a:solidFill>
              <a:latin typeface="Calibri"/>
              <a:cs typeface="Times New Roman"/>
            </a:endParaRPr>
          </a:p>
          <a:p>
            <a:pPr>
              <a:buClr>
                <a:schemeClr val="tx1"/>
              </a:buClr>
            </a:pPr>
            <a:r>
              <a:rPr lang="en-US" b="1" dirty="0">
                <a:solidFill>
                  <a:srgbClr val="FFFFFF"/>
                </a:solidFill>
                <a:latin typeface="Calibri"/>
                <a:cs typeface="Times New Roman"/>
              </a:rPr>
              <a:t>Spaces Open for Preschool Enrollment </a:t>
            </a:r>
            <a:r>
              <a:rPr lang="en-US" b="1" dirty="0">
                <a:solidFill>
                  <a:srgbClr val="00B0F0"/>
                </a:solidFill>
                <a:highlight>
                  <a:srgbClr val="000000"/>
                </a:highlight>
                <a:latin typeface="Calibri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</a:t>
            </a:r>
            <a:endParaRPr lang="en-US" b="1" dirty="0">
              <a:solidFill>
                <a:srgbClr val="00B0F0"/>
              </a:solidFill>
              <a:highlight>
                <a:srgbClr val="000000"/>
              </a:highlight>
              <a:latin typeface="Calibri"/>
              <a:cs typeface="Times New Roman"/>
            </a:endParaRPr>
          </a:p>
          <a:p>
            <a:pPr>
              <a:buClr>
                <a:schemeClr val="tx1"/>
              </a:buClr>
            </a:pPr>
            <a:r>
              <a:rPr lang="en-US" b="1" dirty="0" err="1"/>
              <a:t>Youtube</a:t>
            </a:r>
            <a:r>
              <a:rPr lang="en-US" b="1" dirty="0"/>
              <a:t> Channels:</a:t>
            </a:r>
            <a:r>
              <a:rPr lang="en-US" dirty="0"/>
              <a:t> </a:t>
            </a:r>
            <a:r>
              <a:rPr lang="en-US" sz="1600" dirty="0"/>
              <a:t>CVESD PE ( Physical Ed./Health &amp; Wellness), CVESD VAPA (Visual &amp; Performing Arts), CVESD MTSS ( Mental Health Quick Tip of Co regulation)</a:t>
            </a:r>
          </a:p>
          <a:p>
            <a:pPr>
              <a:buClr>
                <a:srgbClr val="BCD0E0"/>
              </a:buClr>
            </a:pPr>
            <a:r>
              <a:rPr lang="en-US" b="1" dirty="0"/>
              <a:t>Budget Advisory Committee Meeting: </a:t>
            </a:r>
            <a:r>
              <a:rPr lang="en-US" sz="1600" dirty="0"/>
              <a:t>Oct. 21</a:t>
            </a:r>
            <a:r>
              <a:rPr lang="en-US" sz="1600" baseline="30000" dirty="0"/>
              <a:t>st</a:t>
            </a:r>
            <a:r>
              <a:rPr lang="en-US" sz="1600" dirty="0"/>
              <a:t> at 6 p.m.</a:t>
            </a:r>
            <a:endParaRPr lang="en-US" sz="1600" dirty="0">
              <a:solidFill>
                <a:srgbClr val="00B0F0"/>
              </a:solidFill>
            </a:endParaRPr>
          </a:p>
          <a:p>
            <a:pPr>
              <a:buClr>
                <a:srgbClr val="BCD0E0"/>
              </a:buClr>
            </a:pPr>
            <a:r>
              <a:rPr lang="en-US" b="1" dirty="0"/>
              <a:t>“Behavior Strategies that Work”: </a:t>
            </a:r>
            <a:r>
              <a:rPr lang="en-US" sz="1600" dirty="0"/>
              <a:t>for Preschool &amp; Tk parents,  Oct.15</a:t>
            </a:r>
            <a:r>
              <a:rPr lang="en-US" sz="1600" baseline="30000" dirty="0"/>
              <a:t>th</a:t>
            </a:r>
            <a:r>
              <a:rPr lang="en-US" sz="1600" dirty="0"/>
              <a:t> at 5:30 p.m. ( FULL)</a:t>
            </a:r>
          </a:p>
          <a:p>
            <a:pPr>
              <a:buClr>
                <a:srgbClr val="BCD0E0"/>
              </a:buClr>
            </a:pPr>
            <a:r>
              <a:rPr lang="en-US" sz="1600" b="1" dirty="0"/>
              <a:t>Parent Teacher Conferences: Oct. 15-19th                             Red Ribbon Week Oct. 26</a:t>
            </a:r>
            <a:r>
              <a:rPr lang="en-US" sz="1600" b="1" baseline="30000" dirty="0"/>
              <a:t>th</a:t>
            </a:r>
            <a:r>
              <a:rPr lang="en-US" sz="1600" b="1" dirty="0"/>
              <a:t>-30th</a:t>
            </a:r>
            <a:r>
              <a:rPr lang="en-US" sz="1600" b="1" baseline="30000" dirty="0"/>
              <a:t>  </a:t>
            </a:r>
            <a:endParaRPr lang="en-US" sz="1600" b="1" dirty="0"/>
          </a:p>
          <a:p>
            <a:pPr>
              <a:buClr>
                <a:srgbClr val="BCD0E0"/>
              </a:buClr>
            </a:pPr>
            <a:r>
              <a:rPr lang="en-US" b="1" dirty="0"/>
              <a:t>Parent Help Line for Office 365/TEAMs:</a:t>
            </a:r>
            <a:r>
              <a:rPr lang="en-US" sz="1600" dirty="0"/>
              <a:t>                        (619) 409-6638, Monday through Friday, 8:00 a.m. – 5:00 p.m., leave message to receive call back.</a:t>
            </a:r>
          </a:p>
          <a:p>
            <a:pPr>
              <a:buClr>
                <a:srgbClr val="BCD0E0"/>
              </a:buClr>
            </a:pPr>
            <a:endParaRPr lang="en-US" sz="1600" b="1" dirty="0"/>
          </a:p>
          <a:p>
            <a:pPr>
              <a:buClr>
                <a:srgbClr val="BCD0E0"/>
              </a:buClr>
            </a:pPr>
            <a:endParaRPr lang="en-US" sz="1400" dirty="0"/>
          </a:p>
          <a:p>
            <a:pPr marL="0" indent="0">
              <a:buClr>
                <a:srgbClr val="BCD0E0"/>
              </a:buClr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rgbClr val="BCD0E0"/>
              </a:buClr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9544" y="1392572"/>
            <a:ext cx="5946074" cy="44377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400" b="1" dirty="0"/>
              <a:t>Community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92292" y="1912349"/>
            <a:ext cx="5699708" cy="4721655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BCD0E0"/>
              </a:buClr>
            </a:pPr>
            <a:r>
              <a:rPr lang="en-US" b="1" dirty="0"/>
              <a:t>All Family Resource Centers Open:</a:t>
            </a:r>
            <a:br>
              <a:rPr lang="en-US" b="1" dirty="0"/>
            </a:br>
            <a:r>
              <a:rPr lang="en-US" sz="1700" dirty="0"/>
              <a:t>Open Door at Palomar High  (619)470-4840</a:t>
            </a:r>
            <a:br>
              <a:rPr lang="en-US" sz="1700" dirty="0"/>
            </a:br>
            <a:r>
              <a:rPr lang="en-US" sz="1700" dirty="0"/>
              <a:t>Beacon at Vista Square Elem. (619) 422-9208</a:t>
            </a:r>
            <a:br>
              <a:rPr lang="en-US" sz="1700" dirty="0"/>
            </a:br>
            <a:r>
              <a:rPr lang="en-US" sz="1700" dirty="0"/>
              <a:t>New Directions at Rice Elem. (619) 691-5301 </a:t>
            </a:r>
            <a:endParaRPr lang="en-US" sz="1900" dirty="0"/>
          </a:p>
          <a:p>
            <a:pPr>
              <a:buClr>
                <a:srgbClr val="BCD0E0"/>
              </a:buClr>
            </a:pPr>
            <a:r>
              <a:rPr lang="en-US" sz="1900" b="1" dirty="0"/>
              <a:t>School Readiness Program Open for Parents and Children 3-5 </a:t>
            </a:r>
            <a:r>
              <a:rPr lang="en-US" sz="1900" b="1" dirty="0" err="1"/>
              <a:t>yrs</a:t>
            </a:r>
            <a:r>
              <a:rPr lang="en-US" sz="1900" b="1" dirty="0"/>
              <a:t> old. </a:t>
            </a:r>
            <a:r>
              <a:rPr lang="en-US" sz="1900" dirty="0"/>
              <a:t>Register at (619) 425-9600 ext. 1767</a:t>
            </a:r>
          </a:p>
          <a:p>
            <a:pPr>
              <a:buClr>
                <a:srgbClr val="BCD0E0"/>
              </a:buClr>
            </a:pPr>
            <a:r>
              <a:rPr lang="en-US" sz="1900" b="1" dirty="0"/>
              <a:t>South Bay YMCA Part Day Enrichment</a:t>
            </a:r>
            <a:r>
              <a:rPr lang="en-US" sz="1900" dirty="0"/>
              <a:t>: </a:t>
            </a:r>
            <a:r>
              <a:rPr lang="en-US" sz="1600" dirty="0"/>
              <a:t>Payton </a:t>
            </a:r>
            <a:r>
              <a:rPr lang="en-US" sz="1600" dirty="0" err="1"/>
              <a:t>Schoonmaker</a:t>
            </a:r>
            <a:r>
              <a:rPr lang="en-US" sz="1600" dirty="0"/>
              <a:t> at pschoonmaker@ymca.org</a:t>
            </a:r>
          </a:p>
          <a:p>
            <a:pPr>
              <a:buClr>
                <a:srgbClr val="BCD0E0"/>
              </a:buClr>
            </a:pPr>
            <a:r>
              <a:rPr lang="en-US" b="1" dirty="0"/>
              <a:t>Computer2kids, low cost computers. </a:t>
            </a:r>
            <a:r>
              <a:rPr lang="en-US" dirty="0"/>
              <a:t>      </a:t>
            </a:r>
            <a:r>
              <a:rPr lang="en-US" sz="2600" dirty="0"/>
              <a:t> </a:t>
            </a:r>
            <a:br>
              <a:rPr lang="en-US" sz="2600" dirty="0"/>
            </a:br>
            <a:r>
              <a:rPr lang="en-US" sz="1600" dirty="0"/>
              <a:t>$50-$150, includes one year of Technical Support, with  Micro Soft Office. Register today by: </a:t>
            </a:r>
            <a:r>
              <a:rPr lang="en-US" sz="1600" dirty="0">
                <a:solidFill>
                  <a:srgbClr val="00B0F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www.c2sdk.org </a:t>
            </a:r>
            <a:r>
              <a:rPr lang="en-US" sz="16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(backlog, pick at </a:t>
            </a:r>
            <a:r>
              <a:rPr lang="es-ES" sz="1600" dirty="0"/>
              <a:t>8324 Miramar Mall, San Diego, CA 92121)</a:t>
            </a:r>
          </a:p>
          <a:p>
            <a:pPr>
              <a:buClr>
                <a:srgbClr val="BCD0E0"/>
              </a:buClr>
            </a:pPr>
            <a:r>
              <a:rPr lang="es-ES" dirty="0">
                <a:solidFill>
                  <a:srgbClr val="00B0F0"/>
                </a:solidFill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https://2020census.gov/</a:t>
            </a:r>
            <a:r>
              <a:rPr lang="es-ES" dirty="0">
                <a:solidFill>
                  <a:srgbClr val="00B0F0"/>
                </a:solidFill>
                <a:ea typeface="+mn-lt"/>
                <a:cs typeface="+mn-lt"/>
              </a:rPr>
              <a:t>  </a:t>
            </a:r>
            <a:r>
              <a:rPr lang="es-ES" sz="1600" dirty="0">
                <a:ea typeface="+mn-lt"/>
                <a:cs typeface="+mn-lt"/>
              </a:rPr>
              <a:t>(email, </a:t>
            </a:r>
            <a:r>
              <a:rPr lang="es-ES" sz="1600" dirty="0" err="1">
                <a:ea typeface="+mn-lt"/>
                <a:cs typeface="+mn-lt"/>
              </a:rPr>
              <a:t>phone</a:t>
            </a:r>
            <a:r>
              <a:rPr lang="es-ES" sz="1600" dirty="0">
                <a:ea typeface="+mn-lt"/>
                <a:cs typeface="+mn-lt"/>
              </a:rPr>
              <a:t>, mail)</a:t>
            </a:r>
          </a:p>
          <a:p>
            <a:pPr>
              <a:buClr>
                <a:srgbClr val="BCD0E0"/>
              </a:buClr>
            </a:pPr>
            <a:r>
              <a:rPr lang="es-ES" sz="1700" u="sng" dirty="0">
                <a:solidFill>
                  <a:srgbClr val="00B0F0"/>
                </a:solidFill>
                <a:ea typeface="+mn-lt"/>
                <a:cs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www.chulavistalibrary.com</a:t>
            </a:r>
            <a:r>
              <a:rPr lang="es-ES" sz="1700" u="sng" dirty="0">
                <a:solidFill>
                  <a:srgbClr val="00B0F0"/>
                </a:solidFill>
                <a:ea typeface="+mn-lt"/>
                <a:cs typeface="+mn-lt"/>
              </a:rPr>
              <a:t> </a:t>
            </a:r>
            <a:r>
              <a:rPr lang="es-ES" sz="1600" u="sng" dirty="0">
                <a:ea typeface="+mn-lt"/>
                <a:cs typeface="+mn-lt"/>
              </a:rPr>
              <a:t>(</a:t>
            </a:r>
            <a:r>
              <a:rPr lang="es-ES" sz="1600" dirty="0">
                <a:ea typeface="+mn-lt"/>
                <a:cs typeface="+mn-lt"/>
              </a:rPr>
              <a:t>tutor.com </a:t>
            </a:r>
            <a:r>
              <a:rPr lang="es-ES" sz="1600" dirty="0" err="1">
                <a:ea typeface="+mn-lt"/>
                <a:cs typeface="+mn-lt"/>
              </a:rPr>
              <a:t>for</a:t>
            </a:r>
            <a:r>
              <a:rPr lang="es-ES" sz="1600" dirty="0">
                <a:ea typeface="+mn-lt"/>
                <a:cs typeface="+mn-lt"/>
              </a:rPr>
              <a:t> k-12)</a:t>
            </a:r>
          </a:p>
          <a:p>
            <a:pPr>
              <a:buClr>
                <a:srgbClr val="BCD0E0"/>
              </a:buClr>
            </a:pPr>
            <a:r>
              <a:rPr lang="es-ES" sz="1900" b="1" dirty="0">
                <a:ea typeface="+mn-lt"/>
                <a:cs typeface="+mn-lt"/>
              </a:rPr>
              <a:t>Board </a:t>
            </a:r>
            <a:r>
              <a:rPr lang="es-ES" sz="1900" b="1" dirty="0" err="1">
                <a:ea typeface="+mn-lt"/>
                <a:cs typeface="+mn-lt"/>
              </a:rPr>
              <a:t>of</a:t>
            </a:r>
            <a:r>
              <a:rPr lang="es-ES" sz="1900" b="1" dirty="0">
                <a:ea typeface="+mn-lt"/>
                <a:cs typeface="+mn-lt"/>
              </a:rPr>
              <a:t> </a:t>
            </a:r>
            <a:r>
              <a:rPr lang="es-ES" sz="1900" b="1" dirty="0" err="1">
                <a:ea typeface="+mn-lt"/>
                <a:cs typeface="+mn-lt"/>
              </a:rPr>
              <a:t>Education</a:t>
            </a:r>
            <a:r>
              <a:rPr lang="es-ES" sz="1900" b="1" dirty="0">
                <a:ea typeface="+mn-lt"/>
                <a:cs typeface="+mn-lt"/>
              </a:rPr>
              <a:t> Meeting</a:t>
            </a:r>
            <a:r>
              <a:rPr lang="es-ES" sz="1600" b="1" dirty="0">
                <a:ea typeface="+mn-lt"/>
                <a:cs typeface="+mn-lt"/>
              </a:rPr>
              <a:t>:</a:t>
            </a:r>
            <a:r>
              <a:rPr lang="es-ES" sz="1600" dirty="0">
                <a:ea typeface="+mn-lt"/>
                <a:cs typeface="+mn-lt"/>
              </a:rPr>
              <a:t> Oct. 14th at 6pm</a:t>
            </a:r>
            <a:endParaRPr lang="es-ES" sz="1600" dirty="0"/>
          </a:p>
          <a:p>
            <a:pPr>
              <a:buClr>
                <a:srgbClr val="BCD0E0"/>
              </a:buClr>
            </a:pPr>
            <a:r>
              <a:rPr lang="es-ES" b="1" dirty="0"/>
              <a:t>CVESD </a:t>
            </a:r>
            <a:r>
              <a:rPr lang="es-ES" b="1" dirty="0" err="1"/>
              <a:t>School</a:t>
            </a:r>
            <a:r>
              <a:rPr lang="es-ES" b="1" dirty="0"/>
              <a:t> Board Candidates </a:t>
            </a:r>
            <a:r>
              <a:rPr lang="es-ES" b="1" dirty="0" err="1"/>
              <a:t>Forum</a:t>
            </a:r>
            <a:r>
              <a:rPr lang="es-ES" b="1" dirty="0"/>
              <a:t>: </a:t>
            </a:r>
            <a:br>
              <a:rPr lang="es-ES" b="1" dirty="0"/>
            </a:br>
            <a:r>
              <a:rPr lang="es-ES" sz="1600" dirty="0"/>
              <a:t>Oct. 20th at 7pm</a:t>
            </a:r>
            <a:r>
              <a:rPr lang="es-ES" b="1" dirty="0"/>
              <a:t>  </a:t>
            </a:r>
            <a:r>
              <a:rPr lang="es-ES" sz="1600" b="1" dirty="0"/>
              <a:t> </a:t>
            </a:r>
            <a:r>
              <a:rPr lang="en-US" sz="1600" dirty="0">
                <a:solidFill>
                  <a:srgbClr val="00B0F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https://lwvsdforums.org/Oct20</a:t>
            </a:r>
            <a:endParaRPr lang="es-ES" sz="1600" b="1" dirty="0">
              <a:solidFill>
                <a:srgbClr val="00B0F0"/>
              </a:solidFill>
            </a:endParaRPr>
          </a:p>
          <a:p>
            <a:pPr>
              <a:buClr>
                <a:srgbClr val="BCD0E0"/>
              </a:buClr>
            </a:pPr>
            <a:r>
              <a:rPr lang="en-US" b="1" dirty="0"/>
              <a:t>Call 2-11 for Up to Date County Resources</a:t>
            </a:r>
            <a:endParaRPr lang="en-US" sz="1700" dirty="0"/>
          </a:p>
          <a:p>
            <a:pPr marL="0" indent="0">
              <a:buClr>
                <a:srgbClr val="BCD0E0"/>
              </a:buClr>
              <a:buNone/>
            </a:pPr>
            <a:endParaRPr lang="en-US" sz="1500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747" y="6581001"/>
            <a:ext cx="11808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           </a:t>
            </a:r>
            <a:r>
              <a:rPr lang="en-US" sz="1200" b="1" dirty="0"/>
              <a:t>                                                                                  </a:t>
            </a:r>
            <a:r>
              <a:rPr lang="en-US" sz="1000" b="1" dirty="0"/>
              <a:t> Prepared by Angelica Maldonado, Parent Engagement Liaison  (619) 425-9600 Ext. 1465, angelica.maldonado@cvesd.org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F7B85A7-4AFD-CE49-8184-8170CBE29DC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04" y="102348"/>
            <a:ext cx="1457788" cy="14577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43931" y="188805"/>
            <a:ext cx="1648994" cy="120376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13FAA4E-5410-4196-A13D-CDC113D26173}"/>
              </a:ext>
            </a:extLst>
          </p:cNvPr>
          <p:cNvSpPr txBox="1"/>
          <p:nvPr/>
        </p:nvSpPr>
        <p:spPr>
          <a:xfrm>
            <a:off x="7675859" y="223995"/>
            <a:ext cx="3287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b="1" dirty="0">
              <a:solidFill>
                <a:srgbClr val="FFFF00"/>
              </a:solidFill>
            </a:endParaRPr>
          </a:p>
        </p:txBody>
      </p:sp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222BF9DB-0963-4313-B09B-CBAABAAD642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3266802" y="76964"/>
            <a:ext cx="548583" cy="60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09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9718" y="0"/>
            <a:ext cx="8528701" cy="1430574"/>
          </a:xfrm>
        </p:spPr>
        <p:txBody>
          <a:bodyPr>
            <a:normAutofit fontScale="90000"/>
          </a:bodyPr>
          <a:lstStyle/>
          <a:p>
            <a:pPr algn="ctr"/>
            <a:r>
              <a:rPr lang="es-MX" spc="-150" dirty="0"/>
              <a:t>Recursos y Eventos </a:t>
            </a:r>
            <a:br>
              <a:rPr lang="es-MX" spc="-150" dirty="0"/>
            </a:br>
            <a:r>
              <a:rPr lang="es-MX" spc="-150" dirty="0"/>
              <a:t>para agosto/septiembre 2020</a:t>
            </a:r>
            <a:br>
              <a:rPr lang="es-MX" spc="-150" dirty="0"/>
            </a:br>
            <a:r>
              <a:rPr lang="es-MX" sz="1800" spc="-150" dirty="0"/>
              <a:t>Departamento de apoyo a estudiantes, familias, comunidad e instrucción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747" y="1430573"/>
            <a:ext cx="4523927" cy="44377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CVESD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13" y="1874347"/>
            <a:ext cx="6450979" cy="4706653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s-ES" sz="1600" b="0" i="0" dirty="0">
                <a:effectLst/>
                <a:latin typeface="Century Gothic" panose="020B0502020202020204" pitchFamily="34" charset="0"/>
              </a:rPr>
              <a:t>Recursos para padres sobre la Educación a Distancia: A continuación en el banner del sitio web y enlaces rápidos</a:t>
            </a:r>
            <a:r>
              <a:rPr lang="es-MX" sz="1600" b="1" dirty="0">
                <a:latin typeface="Century Gothic" panose="020B0502020202020204" pitchFamily="34" charset="0"/>
              </a:rPr>
              <a:t>:</a:t>
            </a:r>
            <a:r>
              <a:rPr lang="es-MX" sz="16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  </a:t>
            </a:r>
            <a:r>
              <a:rPr lang="es-MX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banner sitio web </a:t>
            </a:r>
            <a:r>
              <a:rPr lang="es-MX" sz="1600" u="sng" dirty="0">
                <a:solidFill>
                  <a:srgbClr val="00B0F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www.cvesd.org/home</a:t>
            </a:r>
            <a:endParaRPr lang="es-MX" sz="1600" u="sng" dirty="0">
              <a:solidFill>
                <a:srgbClr val="00B0F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s-MX" sz="1600" b="1" i="0" dirty="0">
                <a:effectLst/>
              </a:rPr>
              <a:t>Espacios disponibles para inscripción al Prescolar – haga clic aquí </a:t>
            </a:r>
            <a:r>
              <a:rPr lang="en-US" sz="1600" b="1" dirty="0">
                <a:solidFill>
                  <a:srgbClr val="FFFFFF"/>
                </a:solidFill>
                <a:latin typeface="Calibri"/>
                <a:cs typeface="Times New Roman"/>
                <a:hlinkClick r:id="rId3"/>
              </a:rPr>
              <a:t>click here</a:t>
            </a:r>
            <a:endParaRPr lang="en-US" sz="1600" b="1" dirty="0">
              <a:solidFill>
                <a:srgbClr val="FFFFFF"/>
              </a:solidFill>
              <a:latin typeface="Calibri"/>
              <a:cs typeface="Times New Roman"/>
            </a:endParaRPr>
          </a:p>
          <a:p>
            <a:pPr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s-MX" b="1" dirty="0">
                <a:latin typeface="Century Gothic" panose="020B0502020202020204" pitchFamily="34" charset="0"/>
              </a:rPr>
              <a:t>Canales </a:t>
            </a:r>
            <a:r>
              <a:rPr lang="es-MX" b="1" dirty="0" err="1">
                <a:latin typeface="Century Gothic" panose="020B0502020202020204" pitchFamily="34" charset="0"/>
              </a:rPr>
              <a:t>Youtube</a:t>
            </a:r>
            <a:r>
              <a:rPr lang="es-MX" sz="1600" b="1" dirty="0">
                <a:latin typeface="Century Gothic" panose="020B0502020202020204" pitchFamily="34" charset="0"/>
              </a:rPr>
              <a:t>:</a:t>
            </a:r>
            <a:r>
              <a:rPr lang="es-MX" sz="1600" dirty="0">
                <a:latin typeface="Century Gothic" panose="020B0502020202020204" pitchFamily="34" charset="0"/>
              </a:rPr>
              <a:t> </a:t>
            </a:r>
            <a:r>
              <a:rPr lang="es-MX" sz="1400" dirty="0">
                <a:latin typeface="Century Gothic" panose="020B0502020202020204" pitchFamily="34" charset="0"/>
              </a:rPr>
              <a:t>CVESD PE (Educación física/Salud y bienestar), CVESD VAPA (Artes visuales e interpretativas), CVESD MTSS (Salud mental, sugerencias rápidas de corregulación).</a:t>
            </a:r>
          </a:p>
          <a:p>
            <a:pPr>
              <a:buClr>
                <a:srgbClr val="BCD0E0"/>
              </a:buClr>
              <a:buFont typeface="Courier New" panose="02070309020205020404" pitchFamily="49" charset="0"/>
              <a:buChar char="o"/>
            </a:pPr>
            <a:r>
              <a:rPr lang="es-MX" b="1" dirty="0">
                <a:latin typeface="Century Gothic" panose="020B0502020202020204" pitchFamily="34" charset="0"/>
              </a:rPr>
              <a:t>Recursos de enseñanza socioemocional:</a:t>
            </a:r>
            <a:r>
              <a:rPr lang="es-MX" sz="1600" b="1" dirty="0">
                <a:latin typeface="Century Gothic" panose="020B0502020202020204" pitchFamily="34" charset="0"/>
              </a:rPr>
              <a:t> </a:t>
            </a:r>
            <a:r>
              <a:rPr lang="es-MX" sz="1400" dirty="0">
                <a:solidFill>
                  <a:srgbClr val="00B0F0"/>
                </a:solidFill>
                <a:latin typeface="Century Gothic" panose="020B0502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https://www.cvesd.org/parents/my_childs_</a:t>
            </a:r>
            <a:r>
              <a:rPr lang="es-MX" sz="1400" u="sng" dirty="0">
                <a:solidFill>
                  <a:srgbClr val="00B0F0"/>
                </a:solidFill>
                <a:latin typeface="Century Gothic" panose="020B0502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learning</a:t>
            </a:r>
            <a:r>
              <a:rPr lang="es-MX" sz="1400" dirty="0">
                <a:solidFill>
                  <a:srgbClr val="00B0F0"/>
                </a:solidFill>
                <a:latin typeface="Century Gothic" panose="020B0502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/social_emotional_learning___s_e_l_</a:t>
            </a:r>
            <a:endParaRPr lang="es-MX" sz="1400" b="1" dirty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pPr>
              <a:buClr>
                <a:srgbClr val="BCD0E0"/>
              </a:buClr>
              <a:buFont typeface="Courier New" panose="02070309020205020404" pitchFamily="49" charset="0"/>
              <a:buChar char="o"/>
            </a:pPr>
            <a:r>
              <a:rPr lang="es-MX" sz="1600" b="1" u="sng" dirty="0">
                <a:latin typeface="Century Gothic" panose="020B0502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Inscripciones:</a:t>
            </a:r>
            <a:r>
              <a:rPr lang="es-MX" sz="1600" b="1" dirty="0">
                <a:solidFill>
                  <a:srgbClr val="8F8F8F"/>
                </a:solidFill>
                <a:latin typeface="Century Gothic" panose="020B0502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MX" sz="1600" dirty="0">
                <a:solidFill>
                  <a:srgbClr val="00B0F0"/>
                </a:solidFill>
                <a:latin typeface="Century Gothic" panose="020B0502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www.cvesd.org</a:t>
            </a:r>
            <a:r>
              <a:rPr lang="es-MX" sz="1600" b="1" dirty="0">
                <a:latin typeface="Century Gothic" panose="020B0502020202020204" pitchFamily="34" charset="0"/>
              </a:rPr>
              <a:t>&gt; Pestaña PARENTS&gt; </a:t>
            </a:r>
            <a:br>
              <a:rPr lang="es-MX" sz="1600" b="1" dirty="0">
                <a:latin typeface="Century Gothic" panose="020B0502020202020204" pitchFamily="34" charset="0"/>
              </a:rPr>
            </a:br>
            <a:r>
              <a:rPr lang="es-MX" sz="1600" b="1" dirty="0">
                <a:latin typeface="Century Gothic" panose="020B0502020202020204" pitchFamily="34" charset="0"/>
              </a:rPr>
              <a:t>Pestaña bienvenidos a las inscripciones </a:t>
            </a:r>
          </a:p>
          <a:p>
            <a:pPr>
              <a:buClr>
                <a:srgbClr val="BCD0E0"/>
              </a:buClr>
              <a:buFont typeface="Courier New" panose="02070309020205020404" pitchFamily="49" charset="0"/>
              <a:buChar char="o"/>
            </a:pPr>
            <a:r>
              <a:rPr lang="es-MX" sz="1600" b="1" dirty="0">
                <a:latin typeface="Century Gothic" panose="020B0502020202020204" pitchFamily="34" charset="0"/>
              </a:rPr>
              <a:t>Teléfono para padres de familia para asistencia con Office 365/</a:t>
            </a:r>
            <a:r>
              <a:rPr lang="es-MX" sz="1600" b="1" dirty="0" err="1">
                <a:latin typeface="Century Gothic" panose="020B0502020202020204" pitchFamily="34" charset="0"/>
              </a:rPr>
              <a:t>TEAMs</a:t>
            </a:r>
            <a:r>
              <a:rPr lang="es-MX" sz="1600" b="1" dirty="0">
                <a:latin typeface="Century Gothic" panose="020B0502020202020204" pitchFamily="34" charset="0"/>
              </a:rPr>
              <a:t>: (619) 409-6638 de lunes a viernes, 8:00 a.m. - 3:30 p.m. Deje mensaje y le regresan la llamada.</a:t>
            </a:r>
          </a:p>
          <a:p>
            <a:pPr>
              <a:buClr>
                <a:srgbClr val="BCD0E0"/>
              </a:buClr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0" indent="0">
              <a:buClr>
                <a:srgbClr val="BCD0E0"/>
              </a:buClr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rgbClr val="BCD0E0"/>
              </a:buClr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9544" y="1392572"/>
            <a:ext cx="5946074" cy="44377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400" b="1" dirty="0" err="1"/>
              <a:t>Comunidad</a:t>
            </a:r>
            <a:endParaRPr lang="en-US" sz="2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92292" y="2004598"/>
            <a:ext cx="5699708" cy="4582194"/>
          </a:xfrm>
        </p:spPr>
        <p:txBody>
          <a:bodyPr>
            <a:normAutofit fontScale="92500"/>
          </a:bodyPr>
          <a:lstStyle/>
          <a:p>
            <a:pPr>
              <a:buClr>
                <a:srgbClr val="BCD0E0"/>
              </a:buClr>
              <a:buFont typeface="Courier New" panose="02070309020205020404" pitchFamily="49" charset="0"/>
              <a:buChar char="o"/>
            </a:pPr>
            <a:r>
              <a:rPr lang="es-MX" sz="1600" b="1" dirty="0"/>
              <a:t>Centros de Recursos Familiares abiertos:</a:t>
            </a:r>
            <a:br>
              <a:rPr lang="es-MX" b="1" dirty="0"/>
            </a:br>
            <a:r>
              <a:rPr lang="es-MX" sz="1400" dirty="0"/>
              <a:t>Open </a:t>
            </a:r>
            <a:r>
              <a:rPr lang="es-MX" sz="1400" dirty="0" err="1"/>
              <a:t>Door</a:t>
            </a:r>
            <a:r>
              <a:rPr lang="es-MX" sz="1400" dirty="0"/>
              <a:t> en Palomar High  (619)470-4840</a:t>
            </a:r>
            <a:br>
              <a:rPr lang="es-MX" sz="1400" dirty="0"/>
            </a:br>
            <a:r>
              <a:rPr lang="es-MX" sz="1400" dirty="0"/>
              <a:t>Beacon en Escuela Vista Square (619) 422-9208</a:t>
            </a:r>
            <a:br>
              <a:rPr lang="es-MX" sz="1400" dirty="0"/>
            </a:br>
            <a:r>
              <a:rPr lang="es-MX" sz="1400" dirty="0"/>
              <a:t>New </a:t>
            </a:r>
            <a:r>
              <a:rPr lang="es-MX" sz="1400" dirty="0" err="1"/>
              <a:t>Directions</a:t>
            </a:r>
            <a:r>
              <a:rPr lang="es-MX" sz="1400" dirty="0"/>
              <a:t> en Escuela Rice (619) 691-5301</a:t>
            </a:r>
          </a:p>
          <a:p>
            <a:pPr>
              <a:buClr>
                <a:srgbClr val="BCD0E0"/>
              </a:buClr>
              <a:buFont typeface="Courier New" panose="02070309020205020404" pitchFamily="49" charset="0"/>
              <a:buChar char="o"/>
            </a:pPr>
            <a:r>
              <a:rPr lang="es-MX" sz="1900" b="1" i="0" dirty="0">
                <a:effectLst/>
              </a:rPr>
              <a:t>Lunes de cubre bocas </a:t>
            </a:r>
            <a:r>
              <a:rPr lang="es-MX" sz="1700" b="1" i="0" dirty="0">
                <a:effectLst/>
              </a:rPr>
              <a:t>gratuitas </a:t>
            </a:r>
            <a:r>
              <a:rPr lang="es-MX" sz="1500" b="0" i="0" dirty="0">
                <a:effectLst/>
              </a:rPr>
              <a:t>en la Escuela Vista Square de 2p.m.- 3p.m. (entregadas en su auto) </a:t>
            </a:r>
            <a:endParaRPr lang="es-MX" sz="1500" dirty="0"/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BCD0E0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Computer2kids, computadoras a bajo costo. </a:t>
            </a:r>
            <a:r>
              <a:rPr lang="es-MX" sz="1600" b="1" noProof="0" dirty="0">
                <a:solidFill>
                  <a:prstClr val="white"/>
                </a:solidFill>
                <a:latin typeface="Century Gothic" panose="020B0502020202020204"/>
              </a:rPr>
              <a:t>             </a:t>
            </a: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$50-$150, incluye un año de apoyo tecnológico y Microsoft Office. Regístrese hoy en: </a:t>
            </a:r>
            <a:r>
              <a:rPr kumimoji="0" lang="es-MX" sz="1400" b="0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www.c2sdk.org </a:t>
            </a:r>
            <a:r>
              <a:rPr kumimoji="0" lang="es-MX" sz="14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(atraso , recoger en </a:t>
            </a:r>
            <a:r>
              <a:rPr kumimoji="0" lang="es-MX" sz="14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8324 Miramar Mall, San Diego, CA 92121) </a:t>
            </a:r>
          </a:p>
          <a:p>
            <a:pPr>
              <a:buClr>
                <a:srgbClr val="BCD0E0"/>
              </a:buClr>
              <a:buFont typeface="Courier New" panose="02070309020205020404" pitchFamily="49" charset="0"/>
              <a:buChar char="o"/>
            </a:pPr>
            <a:r>
              <a:rPr lang="es-MX" sz="1700" dirty="0">
                <a:solidFill>
                  <a:srgbClr val="00B0F0"/>
                </a:solidFill>
                <a:ea typeface="+mn-lt"/>
                <a:cs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https://2020census.gov</a:t>
            </a:r>
            <a:r>
              <a:rPr lang="es-MX" sz="1700" dirty="0">
                <a:solidFill>
                  <a:srgbClr val="8F8F8F"/>
                </a:solidFill>
                <a:ea typeface="+mn-lt"/>
                <a:cs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s-MX" sz="1700" dirty="0">
                <a:ea typeface="+mn-lt"/>
                <a:cs typeface="+mn-lt"/>
              </a:rPr>
              <a:t>  (correo electrónico, teléfono, correo postal) </a:t>
            </a:r>
          </a:p>
          <a:p>
            <a:pPr>
              <a:buClr>
                <a:srgbClr val="BCD0E0"/>
              </a:buClr>
              <a:buFont typeface="Courier New" panose="02070309020205020404" pitchFamily="49" charset="0"/>
              <a:buChar char="o"/>
            </a:pPr>
            <a:r>
              <a:rPr lang="es-MX" sz="1600" u="sng" dirty="0">
                <a:solidFill>
                  <a:srgbClr val="00B0F0"/>
                </a:solidFill>
                <a:ea typeface="+mn-lt"/>
                <a:cs typeface="+mn-l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www.chulavistalibrary.com</a:t>
            </a:r>
            <a:r>
              <a:rPr lang="es-MX" sz="1600" u="sng" dirty="0">
                <a:solidFill>
                  <a:srgbClr val="00B0F0"/>
                </a:solidFill>
                <a:ea typeface="+mn-lt"/>
                <a:cs typeface="+mn-lt"/>
              </a:rPr>
              <a:t> </a:t>
            </a:r>
            <a:r>
              <a:rPr lang="es-MX" sz="1600" u="sng" dirty="0">
                <a:ea typeface="+mn-lt"/>
                <a:cs typeface="+mn-lt"/>
              </a:rPr>
              <a:t>(</a:t>
            </a:r>
            <a:r>
              <a:rPr lang="es-MX" sz="1600" dirty="0">
                <a:ea typeface="+mn-lt"/>
                <a:cs typeface="+mn-lt"/>
              </a:rPr>
              <a:t>tutor.com para k-12)</a:t>
            </a:r>
            <a:endParaRPr lang="es-MX" sz="1600" dirty="0"/>
          </a:p>
          <a:p>
            <a:pPr algn="l">
              <a:spcAft>
                <a:spcPts val="800"/>
              </a:spcAft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s-ES" sz="1800" b="0" i="0" dirty="0">
                <a:effectLst/>
                <a:latin typeface="inherit"/>
              </a:rPr>
              <a:t>Foro de Seguridad Cibernética: Cómo mantener la seguridad de los niños en línea </a:t>
            </a:r>
            <a:r>
              <a:rPr lang="en-US" sz="1500" dirty="0">
                <a:hlinkClick r:id="rId9"/>
              </a:rPr>
              <a:t>https://eefkids.org/events/</a:t>
            </a:r>
            <a:endParaRPr lang="es-MX" sz="1500" b="1" dirty="0">
              <a:solidFill>
                <a:schemeClr val="accent2"/>
              </a:solidFill>
            </a:endParaRPr>
          </a:p>
          <a:p>
            <a:pPr>
              <a:buClr>
                <a:srgbClr val="BCD0E0"/>
              </a:buClr>
              <a:buFont typeface="Courier New" panose="02070309020205020404" pitchFamily="49" charset="0"/>
              <a:buChar char="o"/>
            </a:pPr>
            <a:r>
              <a:rPr lang="es-MX" sz="1600" b="1" dirty="0"/>
              <a:t>Llame al 2-11 para recursos del condado actualizados.</a:t>
            </a:r>
            <a:endParaRPr lang="es-MX" sz="1600" dirty="0"/>
          </a:p>
          <a:p>
            <a:pPr marL="0" indent="0">
              <a:buClr>
                <a:srgbClr val="BCD0E0"/>
              </a:buClr>
              <a:buNone/>
            </a:pPr>
            <a:endParaRPr lang="en-US" sz="1500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1911" y="6546084"/>
            <a:ext cx="118081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/>
              <a:t> </a:t>
            </a:r>
            <a:r>
              <a:rPr lang="es-MX" sz="1000" b="1" dirty="0"/>
              <a:t>Preparado por Angelica Maldonado, Enlace para padres  (619) 425-9600 Ext. 1465, angelica.maldonado@cvesd.org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F7B85A7-4AFD-CE49-8184-8170CBE29DC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04" y="102348"/>
            <a:ext cx="1457788" cy="14577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343931" y="188805"/>
            <a:ext cx="1648994" cy="1203767"/>
          </a:xfrm>
          <a:prstGeom prst="rect">
            <a:avLst/>
          </a:prstGeom>
        </p:spPr>
      </p:pic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42F5FFE4-2E45-47D7-B589-CD2ED3BCC05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3"/>
              </a:ext>
            </a:extLst>
          </a:blip>
          <a:stretch>
            <a:fillRect/>
          </a:stretch>
        </p:blipFill>
        <p:spPr>
          <a:xfrm>
            <a:off x="3685881" y="65695"/>
            <a:ext cx="593890" cy="65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662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F62B3B3FC26F4C9211A9EA9BE508DE" ma:contentTypeVersion="12" ma:contentTypeDescription="Create a new document." ma:contentTypeScope="" ma:versionID="ea88c8512558e4123ed5180cad5f25d5">
  <xsd:schema xmlns:xsd="http://www.w3.org/2001/XMLSchema" xmlns:xs="http://www.w3.org/2001/XMLSchema" xmlns:p="http://schemas.microsoft.com/office/2006/metadata/properties" xmlns:ns3="129945a0-69f0-4df0-89c5-7a6f9596d2f9" xmlns:ns4="bc83359b-0ef7-442c-9cb9-97b56264cd48" targetNamespace="http://schemas.microsoft.com/office/2006/metadata/properties" ma:root="true" ma:fieldsID="fbd1bb45f8a0060b3290b54d3a3f3e26" ns3:_="" ns4:_="">
    <xsd:import namespace="129945a0-69f0-4df0-89c5-7a6f9596d2f9"/>
    <xsd:import namespace="bc83359b-0ef7-442c-9cb9-97b56264cd4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945a0-69f0-4df0-89c5-7a6f9596d2f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83359b-0ef7-442c-9cb9-97b56264cd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1817F7-23CE-447E-9C22-E6DAFB988D20}">
  <ds:schemaRefs>
    <ds:schemaRef ds:uri="http://schemas.openxmlformats.org/package/2006/metadata/core-properties"/>
    <ds:schemaRef ds:uri="http://purl.org/dc/elements/1.1/"/>
    <ds:schemaRef ds:uri="http://www.w3.org/XML/1998/namespace"/>
    <ds:schemaRef ds:uri="http://purl.org/dc/dcmitype/"/>
    <ds:schemaRef ds:uri="129945a0-69f0-4df0-89c5-7a6f9596d2f9"/>
    <ds:schemaRef ds:uri="http://schemas.microsoft.com/office/infopath/2007/PartnerControls"/>
    <ds:schemaRef ds:uri="http://schemas.microsoft.com/office/2006/documentManagement/types"/>
    <ds:schemaRef ds:uri="bc83359b-0ef7-442c-9cb9-97b56264cd48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9A16865-3625-4351-8D3C-C389DB1B1B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5130C4-F8CB-4B5A-933E-96A2B50077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9945a0-69f0-4df0-89c5-7a6f9596d2f9"/>
    <ds:schemaRef ds:uri="bc83359b-0ef7-442c-9cb9-97b56264c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29813</TotalTime>
  <Words>747</Words>
  <Application>Microsoft Office PowerPoint</Application>
  <PresentationFormat>Widescreen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Century Gothic</vt:lpstr>
      <vt:lpstr>Courier New</vt:lpstr>
      <vt:lpstr>inherit</vt:lpstr>
      <vt:lpstr>Wingdings 2</vt:lpstr>
      <vt:lpstr>Quotable</vt:lpstr>
      <vt:lpstr>Resources and Events  for October/November 2020 Student, Family, Community &amp; Instruction Department </vt:lpstr>
      <vt:lpstr>Recursos y Eventos  para agosto/septiembre 2020 Departamento de apoyo a estudiantes, familias, comunidad e instrucción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Maldonado, Angelica</dc:creator>
  <cp:lastModifiedBy>Maldonado, Angelica</cp:lastModifiedBy>
  <cp:revision>891</cp:revision>
  <cp:lastPrinted>2020-09-10T17:15:00Z</cp:lastPrinted>
  <dcterms:created xsi:type="dcterms:W3CDTF">2013-07-15T20:26:40Z</dcterms:created>
  <dcterms:modified xsi:type="dcterms:W3CDTF">2020-10-13T22:47:44Z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0x01010081F62B3B3FC26F4C9211A9EA9BE508DE</vt:lpwstr>
  </property>
</Properties>
</file>